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9" r:id="rId3"/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Fira Sans"/>
      <p:regular r:id="rId32"/>
      <p:bold r:id="rId33"/>
      <p:italic r:id="rId34"/>
      <p:boldItalic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FiraSans-bold.fntdata"/><Relationship Id="rId10" Type="http://schemas.openxmlformats.org/officeDocument/2006/relationships/slide" Target="slides/slide5.xml"/><Relationship Id="rId32" Type="http://schemas.openxmlformats.org/officeDocument/2006/relationships/font" Target="fonts/FiraSans-regular.fntdata"/><Relationship Id="rId13" Type="http://schemas.openxmlformats.org/officeDocument/2006/relationships/slide" Target="slides/slide8.xml"/><Relationship Id="rId35" Type="http://schemas.openxmlformats.org/officeDocument/2006/relationships/font" Target="fonts/FiraSans-boldItalic.fntdata"/><Relationship Id="rId12" Type="http://schemas.openxmlformats.org/officeDocument/2006/relationships/slide" Target="slides/slide7.xml"/><Relationship Id="rId34" Type="http://schemas.openxmlformats.org/officeDocument/2006/relationships/font" Target="fonts/FiraSans-italic.fntdata"/><Relationship Id="rId15" Type="http://schemas.openxmlformats.org/officeDocument/2006/relationships/slide" Target="slides/slide10.xml"/><Relationship Id="rId37" Type="http://schemas.openxmlformats.org/officeDocument/2006/relationships/font" Target="fonts/SourceSansPro-bold.fntdata"/><Relationship Id="rId14" Type="http://schemas.openxmlformats.org/officeDocument/2006/relationships/slide" Target="slides/slide9.xml"/><Relationship Id="rId36" Type="http://schemas.openxmlformats.org/officeDocument/2006/relationships/font" Target="fonts/SourceSans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SansPr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035e835d1_0_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035e835d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9fa3b4133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9fa3b413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a2622bc91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a2622bc91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96102ae20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96102ae2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a2622bc91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a2622bc9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f1dbd179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f1dbd17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bf1dbd179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abf1dbd17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85ea55ba8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85ea55ba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a2622bc91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a2622bc9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b="1"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inyurl.com/3wksm97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colorado.edu/libraries/kathia-ibacache" TargetMode="External"/><Relationship Id="rId5" Type="http://schemas.openxmlformats.org/officeDocument/2006/relationships/hyperlink" Target="https://www.colorado.edu/libraries/liz-novosel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8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hyperlink" Target="https://www.colorado.edu/libraries/kathia-ibacache" TargetMode="External"/><Relationship Id="rId5" Type="http://schemas.openxmlformats.org/officeDocument/2006/relationships/hyperlink" Target="https://www.colorado.edu/libraries/liz-novosel" TargetMode="External"/><Relationship Id="rId6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i.org/10.1016/j.bushor.2009.09.003" TargetMode="External"/><Relationship Id="rId4" Type="http://schemas.openxmlformats.org/officeDocument/2006/relationships/hyperlink" Target="https://doi.org/10.1016/j.bushor.2009.09.003" TargetMode="External"/><Relationship Id="rId5" Type="http://schemas.openxmlformats.org/officeDocument/2006/relationships/hyperlink" Target="https://doi.org/10.1016/j.bushor.2009.09.003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s://www.flickr.com/photos/143601516@N03/28188286432" TargetMode="External"/><Relationship Id="rId8" Type="http://schemas.openxmlformats.org/officeDocument/2006/relationships/hyperlink" Target="https://creativecommons.org/licenses/by/2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nstagram.com/queerquechua/?hl=en" TargetMode="External"/><Relationship Id="rId4" Type="http://schemas.openxmlformats.org/officeDocument/2006/relationships/hyperlink" Target="https://www.instagram.com/quannah.rose/?hl=en" TargetMode="External"/><Relationship Id="rId5" Type="http://schemas.openxmlformats.org/officeDocument/2006/relationships/hyperlink" Target="https://tinyurl.com/3wksm97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ctrTitle"/>
          </p:nvPr>
        </p:nvSpPr>
        <p:spPr>
          <a:xfrm>
            <a:off x="1700175" y="1763600"/>
            <a:ext cx="6603600" cy="19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Finding Underrepresented Voices: Using Social Media as an Information Source in IL Instruction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espondents Demographics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worked in a university that confers doctoral degrees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largest percentage of librarians who used social media identifies their job as involving “outreach.”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representation of subject specialists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smaller percentage of librarians who categorized their positions as instruction and reference said they used social media.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975" y="217275"/>
            <a:ext cx="593895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931725" y="14637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The Most Common Uses of Platforms n=81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2710874" y="848975"/>
            <a:ext cx="2020200" cy="19806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Lessons on citing and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fair use 44%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304200" y="963075"/>
            <a:ext cx="2235300" cy="18837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To teach what is available on platforms 47%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0" name="Google Shape;220;p35"/>
          <p:cNvSpPr/>
          <p:nvPr/>
        </p:nvSpPr>
        <p:spPr>
          <a:xfrm>
            <a:off x="4902449" y="715775"/>
            <a:ext cx="2020200" cy="21138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Evaluation skills 44%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1" name="Google Shape;221;p3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5"/>
          <p:cNvSpPr/>
          <p:nvPr/>
        </p:nvSpPr>
        <p:spPr>
          <a:xfrm>
            <a:off x="2458525" y="2960875"/>
            <a:ext cx="2167500" cy="21138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Reference the platform without demonstration 41%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304199" y="2960875"/>
            <a:ext cx="2020200" cy="21138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Show relevant example 42%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4945636" y="3057775"/>
            <a:ext cx="2020200" cy="21138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Showing how to find authoritative sources 36%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7017099" y="715775"/>
            <a:ext cx="2020200" cy="21138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Teaching the  platform 43%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7123799" y="3057775"/>
            <a:ext cx="2020200" cy="21138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Teach lessons on fake news 35%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6"/>
          <p:cNvSpPr txBox="1"/>
          <p:nvPr>
            <p:ph type="title"/>
          </p:nvPr>
        </p:nvSpPr>
        <p:spPr>
          <a:xfrm>
            <a:off x="855150" y="301450"/>
            <a:ext cx="7433700" cy="4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The Most Utilized Platforms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457200" y="892975"/>
            <a:ext cx="3623100" cy="41163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3293850" y="1180825"/>
            <a:ext cx="3200400" cy="36168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6219300" y="1714500"/>
            <a:ext cx="2461800" cy="2714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1704450" y="1295375"/>
            <a:ext cx="1177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#1</a:t>
            </a:r>
            <a:endParaRPr b="1" sz="16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4282875" y="1500475"/>
            <a:ext cx="1177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#2</a:t>
            </a:r>
            <a:endParaRPr b="1" sz="16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6861300" y="1824925"/>
            <a:ext cx="11778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#3</a:t>
            </a:r>
            <a:endParaRPr b="1" sz="16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902400" y="3033225"/>
            <a:ext cx="28620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Evaluation skills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Lessons on fake news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What information is available on social media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How to find news and current events</a:t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1679850" y="2237375"/>
            <a:ext cx="11778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Fira Sans"/>
                <a:ea typeface="Fira Sans"/>
                <a:cs typeface="Fira Sans"/>
                <a:sym typeface="Fira Sans"/>
              </a:rPr>
              <a:t>Twitter</a:t>
            </a:r>
            <a:endParaRPr b="1" sz="1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3860225" y="3129175"/>
            <a:ext cx="23565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Lessons on citation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How to find resources posted by scholarly sources</a:t>
            </a:r>
            <a:endParaRPr b="1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4305150" y="2469025"/>
            <a:ext cx="1177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Fira Sans"/>
                <a:ea typeface="Fira Sans"/>
                <a:cs typeface="Fira Sans"/>
                <a:sym typeface="Fira Sans"/>
              </a:rPr>
              <a:t>YouTube</a:t>
            </a:r>
            <a:endParaRPr b="1" sz="1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6529200" y="3297450"/>
            <a:ext cx="25629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Often used as a reference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Respondents did not demonstrate or use it in instruction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6861300" y="2584825"/>
            <a:ext cx="1177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Fira Sans"/>
                <a:ea typeface="Fira Sans"/>
                <a:cs typeface="Fira Sans"/>
                <a:sym typeface="Fira Sans"/>
              </a:rPr>
              <a:t>FaceBook</a:t>
            </a:r>
            <a:endParaRPr b="1" sz="16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758350" y="224725"/>
            <a:ext cx="76461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Platform Frequency of Use in IL Instruction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825" y="968500"/>
            <a:ext cx="4574049" cy="39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type="title"/>
          </p:nvPr>
        </p:nvSpPr>
        <p:spPr>
          <a:xfrm>
            <a:off x="405550" y="249350"/>
            <a:ext cx="82296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lang="en" sz="1900">
                <a:solidFill>
                  <a:srgbClr val="0091EA"/>
                </a:solidFill>
                <a:latin typeface="Arial"/>
                <a:ea typeface="Arial"/>
                <a:cs typeface="Arial"/>
                <a:sym typeface="Arial"/>
              </a:rPr>
              <a:t>Benefits and Challenges of Using Social Media in IL Instruction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8"/>
          <p:cNvSpPr txBox="1"/>
          <p:nvPr/>
        </p:nvSpPr>
        <p:spPr>
          <a:xfrm>
            <a:off x="477850" y="3478500"/>
            <a:ext cx="2231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provides current information (21%)</a:t>
            </a:r>
            <a:endParaRPr/>
          </a:p>
        </p:txBody>
      </p:sp>
      <p:sp>
        <p:nvSpPr>
          <p:cNvPr id="258" name="Google Shape;258;p38"/>
          <p:cNvSpPr txBox="1"/>
          <p:nvPr/>
        </p:nvSpPr>
        <p:spPr>
          <a:xfrm>
            <a:off x="413950" y="4140925"/>
            <a:ext cx="223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keeps me up to date with technology (17%)</a:t>
            </a:r>
            <a:endParaRPr/>
          </a:p>
        </p:txBody>
      </p:sp>
      <p:grpSp>
        <p:nvGrpSpPr>
          <p:cNvPr id="259" name="Google Shape;259;p38"/>
          <p:cNvGrpSpPr/>
          <p:nvPr/>
        </p:nvGrpSpPr>
        <p:grpSpPr>
          <a:xfrm>
            <a:off x="2852400" y="1223925"/>
            <a:ext cx="1588800" cy="3145200"/>
            <a:chOff x="2852400" y="1223925"/>
            <a:chExt cx="1588800" cy="3145200"/>
          </a:xfrm>
        </p:grpSpPr>
        <p:sp>
          <p:nvSpPr>
            <p:cNvPr id="260" name="Google Shape;260;p38"/>
            <p:cNvSpPr/>
            <p:nvPr/>
          </p:nvSpPr>
          <p:spPr>
            <a:xfrm>
              <a:off x="3343800" y="2233713"/>
              <a:ext cx="1097400" cy="10974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8"/>
            <p:cNvSpPr txBox="1"/>
            <p:nvPr/>
          </p:nvSpPr>
          <p:spPr>
            <a:xfrm>
              <a:off x="3343800" y="2428875"/>
              <a:ext cx="9975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Benefits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62" name="Google Shape;262;p38"/>
            <p:cNvCxnSpPr>
              <a:stCxn id="263" idx="6"/>
              <a:endCxn id="261" idx="1"/>
            </p:cNvCxnSpPr>
            <p:nvPr/>
          </p:nvCxnSpPr>
          <p:spPr>
            <a:xfrm flipH="1" rot="-5400000">
              <a:off x="2347050" y="1729275"/>
              <a:ext cx="1502100" cy="491400"/>
            </a:xfrm>
            <a:prstGeom prst="bentConnector2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64" name="Google Shape;264;p38"/>
            <p:cNvCxnSpPr>
              <a:stCxn id="265" idx="6"/>
              <a:endCxn id="261" idx="1"/>
            </p:cNvCxnSpPr>
            <p:nvPr/>
          </p:nvCxnSpPr>
          <p:spPr>
            <a:xfrm flipH="1" rot="-5400000">
              <a:off x="2742300" y="2124525"/>
              <a:ext cx="711600" cy="491400"/>
            </a:xfrm>
            <a:prstGeom prst="bentConnector2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66" name="Google Shape;266;p38"/>
            <p:cNvCxnSpPr>
              <a:stCxn id="267" idx="6"/>
              <a:endCxn id="261" idx="1"/>
            </p:cNvCxnSpPr>
            <p:nvPr/>
          </p:nvCxnSpPr>
          <p:spPr>
            <a:xfrm flipH="1" rot="10800000">
              <a:off x="2852400" y="2726025"/>
              <a:ext cx="491400" cy="564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68" name="Google Shape;268;p38"/>
            <p:cNvCxnSpPr>
              <a:stCxn id="269" idx="6"/>
              <a:endCxn id="261" idx="1"/>
            </p:cNvCxnSpPr>
            <p:nvPr/>
          </p:nvCxnSpPr>
          <p:spPr>
            <a:xfrm rot="-5400000">
              <a:off x="2673150" y="2905275"/>
              <a:ext cx="849900" cy="491400"/>
            </a:xfrm>
            <a:prstGeom prst="bentConnector2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70" name="Google Shape;270;p38"/>
            <p:cNvCxnSpPr>
              <a:stCxn id="271" idx="6"/>
              <a:endCxn id="261" idx="1"/>
            </p:cNvCxnSpPr>
            <p:nvPr/>
          </p:nvCxnSpPr>
          <p:spPr>
            <a:xfrm rot="-5400000">
              <a:off x="2276550" y="3301875"/>
              <a:ext cx="1643100" cy="491400"/>
            </a:xfrm>
            <a:prstGeom prst="bentConnector2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sp>
        <p:nvSpPr>
          <p:cNvPr id="272" name="Google Shape;272;p38"/>
          <p:cNvSpPr/>
          <p:nvPr/>
        </p:nvSpPr>
        <p:spPr>
          <a:xfrm>
            <a:off x="6291305" y="1717142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38"/>
          <p:cNvGrpSpPr/>
          <p:nvPr/>
        </p:nvGrpSpPr>
        <p:grpSpPr>
          <a:xfrm>
            <a:off x="4453675" y="1224005"/>
            <a:ext cx="1837630" cy="3145213"/>
            <a:chOff x="4453675" y="1224005"/>
            <a:chExt cx="1837630" cy="3145213"/>
          </a:xfrm>
        </p:grpSpPr>
        <p:sp>
          <p:nvSpPr>
            <p:cNvPr id="274" name="Google Shape;274;p38"/>
            <p:cNvSpPr/>
            <p:nvPr/>
          </p:nvSpPr>
          <p:spPr>
            <a:xfrm>
              <a:off x="4702800" y="2233713"/>
              <a:ext cx="1097400" cy="10974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8"/>
            <p:cNvSpPr txBox="1"/>
            <p:nvPr/>
          </p:nvSpPr>
          <p:spPr>
            <a:xfrm>
              <a:off x="4453675" y="2428825"/>
              <a:ext cx="15888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Challenges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76" name="Google Shape;276;p38"/>
            <p:cNvCxnSpPr>
              <a:stCxn id="277" idx="2"/>
              <a:endCxn id="275" idx="3"/>
            </p:cNvCxnSpPr>
            <p:nvPr/>
          </p:nvCxnSpPr>
          <p:spPr>
            <a:xfrm flipH="1">
              <a:off x="6042605" y="1224005"/>
              <a:ext cx="248700" cy="1502100"/>
            </a:xfrm>
            <a:prstGeom prst="bentConnector3">
              <a:avLst>
                <a:gd fmla="val 50026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78" name="Google Shape;278;p38"/>
            <p:cNvCxnSpPr>
              <a:stCxn id="272" idx="2"/>
              <a:endCxn id="275" idx="3"/>
            </p:cNvCxnSpPr>
            <p:nvPr/>
          </p:nvCxnSpPr>
          <p:spPr>
            <a:xfrm flipH="1">
              <a:off x="6042605" y="2014292"/>
              <a:ext cx="248700" cy="711600"/>
            </a:xfrm>
            <a:prstGeom prst="bentConnector3">
              <a:avLst>
                <a:gd fmla="val 50026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79" name="Google Shape;279;p38"/>
            <p:cNvCxnSpPr>
              <a:stCxn id="280" idx="2"/>
              <a:endCxn id="275" idx="3"/>
            </p:cNvCxnSpPr>
            <p:nvPr/>
          </p:nvCxnSpPr>
          <p:spPr>
            <a:xfrm rot="10800000">
              <a:off x="6042605" y="2726017"/>
              <a:ext cx="248700" cy="56400"/>
            </a:xfrm>
            <a:prstGeom prst="bentConnector3">
              <a:avLst>
                <a:gd fmla="val 50026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81" name="Google Shape;281;p38"/>
            <p:cNvCxnSpPr>
              <a:stCxn id="282" idx="2"/>
              <a:endCxn id="275" idx="3"/>
            </p:cNvCxnSpPr>
            <p:nvPr/>
          </p:nvCxnSpPr>
          <p:spPr>
            <a:xfrm rot="10800000">
              <a:off x="6042605" y="2725917"/>
              <a:ext cx="248700" cy="849900"/>
            </a:xfrm>
            <a:prstGeom prst="bentConnector3">
              <a:avLst>
                <a:gd fmla="val 50026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83" name="Google Shape;283;p38"/>
            <p:cNvCxnSpPr>
              <a:stCxn id="284" idx="2"/>
              <a:endCxn id="275" idx="3"/>
            </p:cNvCxnSpPr>
            <p:nvPr/>
          </p:nvCxnSpPr>
          <p:spPr>
            <a:xfrm rot="10800000">
              <a:off x="6042605" y="2726117"/>
              <a:ext cx="248700" cy="1643100"/>
            </a:xfrm>
            <a:prstGeom prst="bentConnector3">
              <a:avLst>
                <a:gd fmla="val 50026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sp>
        <p:nvSpPr>
          <p:cNvPr id="277" name="Google Shape;277;p38"/>
          <p:cNvSpPr/>
          <p:nvPr/>
        </p:nvSpPr>
        <p:spPr>
          <a:xfrm>
            <a:off x="6291305" y="926855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6291300" y="710825"/>
            <a:ext cx="28527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</a:rPr>
              <a:t>Too many things to teach (36%)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6230250" y="1081351"/>
            <a:ext cx="27144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changes fast (26%)</a:t>
            </a: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6291305" y="3278667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6291305" y="4072067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515350" y="1036750"/>
            <a:ext cx="2231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Student Familiarity (55%)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457200" y="1732875"/>
            <a:ext cx="22311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voices not represented in academic sources (41%) </a:t>
            </a:r>
            <a:r>
              <a:rPr lang="en"/>
              <a:t>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6291300" y="2157825"/>
            <a:ext cx="2592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Unreliable Information (19%)</a:t>
            </a:r>
            <a:endParaRPr/>
          </a:p>
        </p:txBody>
      </p:sp>
      <p:sp>
        <p:nvSpPr>
          <p:cNvPr id="290" name="Google Shape;290;p38"/>
          <p:cNvSpPr txBox="1"/>
          <p:nvPr/>
        </p:nvSpPr>
        <p:spPr>
          <a:xfrm>
            <a:off x="6291300" y="2718250"/>
            <a:ext cx="27144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lack of accounts (19%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6291305" y="2485267"/>
            <a:ext cx="594300" cy="59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 txBox="1"/>
          <p:nvPr/>
        </p:nvSpPr>
        <p:spPr>
          <a:xfrm>
            <a:off x="6303775" y="1684075"/>
            <a:ext cx="2852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issues for students (24%)</a:t>
            </a:r>
            <a:endParaRPr/>
          </a:p>
        </p:txBody>
      </p:sp>
      <p:sp>
        <p:nvSpPr>
          <p:cNvPr id="292" name="Google Shape;292;p38"/>
          <p:cNvSpPr txBox="1"/>
          <p:nvPr/>
        </p:nvSpPr>
        <p:spPr>
          <a:xfrm>
            <a:off x="3439175" y="2531300"/>
            <a:ext cx="89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 = 92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4766250" y="2787825"/>
            <a:ext cx="9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 = 107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413950" y="2515650"/>
            <a:ext cx="223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Social media skills are important for everyday life (27%)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5824375" y="4397425"/>
            <a:ext cx="66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96" name="Google Shape;296;p38"/>
          <p:cNvCxnSpPr/>
          <p:nvPr/>
        </p:nvCxnSpPr>
        <p:spPr>
          <a:xfrm rot="10800000">
            <a:off x="6033030" y="3437242"/>
            <a:ext cx="248700" cy="1643100"/>
          </a:xfrm>
          <a:prstGeom prst="bentConnector3">
            <a:avLst>
              <a:gd fmla="val 50026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7" name="Google Shape;297;p38"/>
          <p:cNvSpPr txBox="1"/>
          <p:nvPr/>
        </p:nvSpPr>
        <p:spPr>
          <a:xfrm>
            <a:off x="5977750" y="777325"/>
            <a:ext cx="5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98" name="Google Shape;298;p38"/>
          <p:cNvCxnSpPr/>
          <p:nvPr/>
        </p:nvCxnSpPr>
        <p:spPr>
          <a:xfrm flipH="1">
            <a:off x="6033030" y="868192"/>
            <a:ext cx="248700" cy="711600"/>
          </a:xfrm>
          <a:prstGeom prst="bentConnector3">
            <a:avLst>
              <a:gd fmla="val 50026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9" name="Google Shape;299;p38"/>
          <p:cNvSpPr txBox="1"/>
          <p:nvPr/>
        </p:nvSpPr>
        <p:spPr>
          <a:xfrm>
            <a:off x="6303775" y="3423363"/>
            <a:ext cx="31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Privacy issues for myself (14%)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6303775" y="3935100"/>
            <a:ext cx="73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My technical skills (10%)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6303775" y="4564900"/>
            <a:ext cx="285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Students become distracted (8%)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02" name="Google Shape;302;p38"/>
          <p:cNvCxnSpPr/>
          <p:nvPr/>
        </p:nvCxnSpPr>
        <p:spPr>
          <a:xfrm flipH="1">
            <a:off x="6033030" y="2431667"/>
            <a:ext cx="248700" cy="711600"/>
          </a:xfrm>
          <a:prstGeom prst="bentConnector3">
            <a:avLst>
              <a:gd fmla="val 27515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type="title"/>
          </p:nvPr>
        </p:nvSpPr>
        <p:spPr>
          <a:xfrm>
            <a:off x="717050" y="111125"/>
            <a:ext cx="81108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Perceptions of Faculty Reactions to Social Media in IL Instruction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9" name="Google Shape;3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088" y="765925"/>
            <a:ext cx="7306717" cy="39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/>
          <p:nvPr>
            <p:ph type="ctrTitle"/>
          </p:nvPr>
        </p:nvSpPr>
        <p:spPr>
          <a:xfrm>
            <a:off x="975500" y="187950"/>
            <a:ext cx="6384000" cy="10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Arial"/>
                <a:ea typeface="Arial"/>
                <a:cs typeface="Arial"/>
                <a:sym typeface="Arial"/>
              </a:rPr>
              <a:t>Discussion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0"/>
          <p:cNvSpPr txBox="1"/>
          <p:nvPr>
            <p:ph idx="1" type="subTitle"/>
          </p:nvPr>
        </p:nvSpPr>
        <p:spPr>
          <a:xfrm>
            <a:off x="975500" y="1262250"/>
            <a:ext cx="7726500" cy="26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would like to hear about your experiences!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think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media could be used as a resource in IL instruction?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 txBox="1"/>
          <p:nvPr>
            <p:ph idx="4294967295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40"/>
          <p:cNvSpPr txBox="1"/>
          <p:nvPr/>
        </p:nvSpPr>
        <p:spPr>
          <a:xfrm>
            <a:off x="178775" y="4045000"/>
            <a:ext cx="877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JAMBOARD</a:t>
            </a:r>
            <a:r>
              <a:rPr lang="en" sz="3400"/>
              <a:t>: </a:t>
            </a:r>
            <a:r>
              <a:rPr lang="en" sz="3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https://tinyurl.com/3wksm97m</a:t>
            </a:r>
            <a:endParaRPr sz="3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/>
          <p:nvPr>
            <p:ph type="ctrTitle"/>
          </p:nvPr>
        </p:nvSpPr>
        <p:spPr>
          <a:xfrm>
            <a:off x="3311400" y="185875"/>
            <a:ext cx="4517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 sz="4000">
                <a:latin typeface="Arial"/>
                <a:ea typeface="Arial"/>
                <a:cs typeface="Arial"/>
                <a:sym typeface="Arial"/>
              </a:rPr>
              <a:t>Conclusions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1"/>
          <p:cNvSpPr txBox="1"/>
          <p:nvPr>
            <p:ph idx="1" type="subTitle"/>
          </p:nvPr>
        </p:nvSpPr>
        <p:spPr>
          <a:xfrm>
            <a:off x="549950" y="1442725"/>
            <a:ext cx="8901600" cy="30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challenges, social media could be a: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Venue for students to connect with underrepresented voices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Medium for people to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global conversations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librarians could engage in discussions and visualize ways to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social media in IL instruction more effectively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>
            <p:ph idx="4294967295" type="subTitle"/>
          </p:nvPr>
        </p:nvSpPr>
        <p:spPr>
          <a:xfrm>
            <a:off x="2446625" y="1945750"/>
            <a:ext cx="4374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400">
                <a:latin typeface="Arial"/>
                <a:ea typeface="Arial"/>
                <a:cs typeface="Arial"/>
                <a:sym typeface="Arial"/>
              </a:rPr>
              <a:t>Any quest</a:t>
            </a:r>
            <a:r>
              <a:rPr b="1" lang="en" sz="4400">
                <a:latin typeface="Arial"/>
                <a:ea typeface="Arial"/>
                <a:cs typeface="Arial"/>
                <a:sym typeface="Arial"/>
              </a:rPr>
              <a:t>ions?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5"/>
          <p:cNvSpPr txBox="1"/>
          <p:nvPr>
            <p:ph idx="4294967295" type="ctrTitle"/>
          </p:nvPr>
        </p:nvSpPr>
        <p:spPr>
          <a:xfrm>
            <a:off x="1405800" y="592750"/>
            <a:ext cx="587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rial"/>
                <a:ea typeface="Arial"/>
                <a:cs typeface="Arial"/>
                <a:sym typeface="Arial"/>
              </a:rPr>
              <a:t>Hello!</a:t>
            </a:r>
            <a:endParaRPr b="1"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 txBox="1"/>
          <p:nvPr>
            <p:ph idx="4294967295" type="subTitle"/>
          </p:nvPr>
        </p:nvSpPr>
        <p:spPr>
          <a:xfrm>
            <a:off x="1405800" y="1563725"/>
            <a:ext cx="5773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Kathia Ibacache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Elizabeth Novosel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122" name="Google Shape;122;p25"/>
          <p:cNvSpPr txBox="1"/>
          <p:nvPr>
            <p:ph idx="4294967295" type="body"/>
          </p:nvPr>
        </p:nvSpPr>
        <p:spPr>
          <a:xfrm>
            <a:off x="1405800" y="3000875"/>
            <a:ext cx="4109400" cy="14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You can find us: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https://www.colorado.edu/libraries/kathia-ibacache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https://www.colorado.edu/libraries/liz-novosel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23" name="Google Shape;123;p25"/>
          <p:cNvPicPr preferRelativeResize="0"/>
          <p:nvPr/>
        </p:nvPicPr>
        <p:blipFill rotWithShape="1">
          <a:blip r:embed="rId6">
            <a:alphaModFix/>
          </a:blip>
          <a:srcRect b="48837" l="22680" r="14803" t="9485"/>
          <a:stretch/>
        </p:blipFill>
        <p:spPr>
          <a:xfrm>
            <a:off x="5969309" y="2639689"/>
            <a:ext cx="1210200" cy="12102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24" name="Google Shape;124;p25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5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25"/>
          <p:cNvCxnSpPr/>
          <p:nvPr/>
        </p:nvCxnSpPr>
        <p:spPr>
          <a:xfrm>
            <a:off x="7919139" y="2779063"/>
            <a:ext cx="752400" cy="464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6">
            <a:alphaModFix/>
          </a:blip>
          <a:srcRect b="48837" l="22680" r="14803" t="9485"/>
          <a:stretch/>
        </p:blipFill>
        <p:spPr>
          <a:xfrm>
            <a:off x="7279609" y="1689239"/>
            <a:ext cx="1210200" cy="12102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29" name="Google Shape;129;p25"/>
          <p:cNvCxnSpPr/>
          <p:nvPr/>
        </p:nvCxnSpPr>
        <p:spPr>
          <a:xfrm>
            <a:off x="7262164" y="3469513"/>
            <a:ext cx="752400" cy="464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5"/>
          <p:cNvCxnSpPr/>
          <p:nvPr/>
        </p:nvCxnSpPr>
        <p:spPr>
          <a:xfrm>
            <a:off x="8404367" y="2562024"/>
            <a:ext cx="394200" cy="525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1" name="Google Shape;13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9600" y="1689250"/>
            <a:ext cx="1210199" cy="12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10775" y="2562025"/>
            <a:ext cx="1365600" cy="13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>
            <p:ph type="title"/>
          </p:nvPr>
        </p:nvSpPr>
        <p:spPr>
          <a:xfrm>
            <a:off x="2872650" y="530550"/>
            <a:ext cx="3398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Thank you!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43"/>
          <p:cNvSpPr txBox="1"/>
          <p:nvPr/>
        </p:nvSpPr>
        <p:spPr>
          <a:xfrm>
            <a:off x="215897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Kathia Ibacache</a:t>
            </a:r>
            <a:br>
              <a:rPr lang="en"/>
            </a:br>
            <a:r>
              <a:rPr lang="en" sz="800"/>
              <a:t>Romance Languages Librarian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481977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Elizabeth Novosel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rgbClr val="111111"/>
                </a:solidFill>
                <a:highlight>
                  <a:srgbClr val="FFFFFF"/>
                </a:highlight>
              </a:rPr>
              <a:t>Faculty Fellow • Liaison &amp; Projects Librarian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8" name="Google Shape;3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975" y="1548575"/>
            <a:ext cx="1210199" cy="12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 txBox="1"/>
          <p:nvPr>
            <p:ph idx="4294967295" type="body"/>
          </p:nvPr>
        </p:nvSpPr>
        <p:spPr>
          <a:xfrm>
            <a:off x="1750900" y="3586578"/>
            <a:ext cx="4863900" cy="14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You can find us: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https://www.colorado.edu/libraries/kathia-ibacache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https://www.colorado.edu/libraries/liz-novosel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43"/>
          <p:cNvPicPr preferRelativeResize="0"/>
          <p:nvPr/>
        </p:nvPicPr>
        <p:blipFill rotWithShape="1">
          <a:blip r:embed="rId6">
            <a:alphaModFix/>
          </a:blip>
          <a:srcRect b="0" l="0" r="8408" t="8408"/>
          <a:stretch/>
        </p:blipFill>
        <p:spPr>
          <a:xfrm>
            <a:off x="4891450" y="1548575"/>
            <a:ext cx="1210200" cy="12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883850" y="1027075"/>
            <a:ext cx="70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675150" y="1230075"/>
            <a:ext cx="79179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lt1"/>
                </a:highlight>
              </a:rPr>
              <a:t>Our presentation explores the inclusion of voices and resources not traditionally represented in the scholarly literature in academic work.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675150" y="2738475"/>
            <a:ext cx="7917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lt1"/>
                </a:highlight>
              </a:rPr>
              <a:t>We suggest that social media could be utilized as a source of information in library instruction sessions to connect students with underrepresented voices.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ctrTitle"/>
          </p:nvPr>
        </p:nvSpPr>
        <p:spPr>
          <a:xfrm>
            <a:off x="1546025" y="695625"/>
            <a:ext cx="5832600" cy="143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According to a 2021 Pew Research report…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/>
          <p:nvPr>
            <p:ph idx="1" type="subTitle"/>
          </p:nvPr>
        </p:nvSpPr>
        <p:spPr>
          <a:xfrm>
            <a:off x="834750" y="2131725"/>
            <a:ext cx="7328700" cy="27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80% of 18 to 29-year-olds use social media 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Research shows that students in higher education use social media for academic purposes</a:t>
            </a:r>
            <a:endParaRPr sz="2400"/>
          </a:p>
        </p:txBody>
      </p:sp>
      <p:sp>
        <p:nvSpPr>
          <p:cNvPr id="147" name="Google Shape;147;p27"/>
          <p:cNvSpPr txBox="1"/>
          <p:nvPr>
            <p:ph idx="4294967295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429650" y="78075"/>
            <a:ext cx="8249400" cy="115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Arial"/>
                <a:ea typeface="Arial"/>
                <a:cs typeface="Arial"/>
                <a:sym typeface="Arial"/>
              </a:rPr>
              <a:t>Our Goals:</a:t>
            </a:r>
            <a:endParaRPr b="1" sz="30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During our time together, we would like you…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243600" y="1236675"/>
            <a:ext cx="8787900" cy="3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◎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…to c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onsider how you could use social media as a research tool to access different perspectives and voices in IL instruction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◎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…to understand some of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benefits and challenges of information found in social media related to the broad range of voices and opinions available on platforms.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…to consider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usefulness of hashtags to cover subject headings in IL instruction as well as social media’s ability to engage students in the research process.</a:t>
            </a:r>
            <a:endParaRPr sz="2000"/>
          </a:p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184125" y="308125"/>
            <a:ext cx="81738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We Define Social Media As: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184125" y="928850"/>
            <a:ext cx="5990100" cy="3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“...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group of Internet-based applications that build on the ideological and technological foundations of Web 2.0, and that allow the creation and exchange of User Generated Content.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Kaplan and Haenlein, 2010)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66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" name="Google Shape;161;p29"/>
          <p:cNvCxnSpPr/>
          <p:nvPr/>
        </p:nvCxnSpPr>
        <p:spPr>
          <a:xfrm flipH="1" rot="10800000">
            <a:off x="6793191" y="367851"/>
            <a:ext cx="638700" cy="141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9"/>
          <p:cNvCxnSpPr/>
          <p:nvPr/>
        </p:nvCxnSpPr>
        <p:spPr>
          <a:xfrm flipH="1" rot="10800000">
            <a:off x="6738165" y="1668321"/>
            <a:ext cx="1377600" cy="5709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9"/>
          <p:cNvCxnSpPr/>
          <p:nvPr/>
        </p:nvCxnSpPr>
        <p:spPr>
          <a:xfrm flipH="1" rot="10800000">
            <a:off x="7068779" y="1169826"/>
            <a:ext cx="716400" cy="806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871150" y="4405900"/>
            <a:ext cx="7302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Andreas M. Kaplan and Michael Haenlein, “Users of the World, Unite! The Challenges and Opportunities of Social Media,” </a:t>
            </a:r>
            <a:r>
              <a:rPr i="1" lang="en" sz="1200"/>
              <a:t>Business Horizons </a:t>
            </a:r>
            <a:r>
              <a:rPr lang="en" sz="1200"/>
              <a:t>53, no. 1 (2010): 61,</a:t>
            </a:r>
            <a:r>
              <a:rPr lang="en" sz="1200">
                <a:uFill>
                  <a:noFill/>
                </a:uFill>
                <a:hlinkClick r:id="rId3"/>
              </a:rPr>
              <a:t> </a:t>
            </a:r>
            <a:r>
              <a:rPr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</a:t>
            </a:r>
            <a:r>
              <a:rPr lang="en" sz="1200" u="sng">
                <a:solidFill>
                  <a:schemeClr val="accent1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10.1016/j.bushor.2009.09.003</a:t>
            </a:r>
            <a:r>
              <a:rPr lang="en" sz="1200">
                <a:solidFill>
                  <a:srgbClr val="0066CC"/>
                </a:solidFill>
                <a:highlight>
                  <a:srgbClr val="FFFFFF"/>
                </a:highlight>
              </a:rPr>
              <a:t>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8800" y="1566500"/>
            <a:ext cx="2568026" cy="19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6324300" y="3592500"/>
            <a:ext cx="256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Image taken from </a:t>
            </a:r>
            <a:r>
              <a:rPr lang="en" sz="1000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Flickr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, used under the Creative Commons license </a:t>
            </a:r>
            <a:r>
              <a:rPr lang="en" sz="1000" u="sng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2.0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387175" y="327675"/>
            <a:ext cx="3285300" cy="2496900"/>
          </a:xfrm>
          <a:prstGeom prst="ellipse">
            <a:avLst/>
          </a:prstGeom>
          <a:noFill/>
          <a:ln cap="flat" cmpd="sng" w="9525">
            <a:solidFill>
              <a:srgbClr val="ECEFF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In our project, we define “Information Source” as…</a:t>
            </a:r>
            <a:endParaRPr sz="2400"/>
          </a:p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5242625" y="3019900"/>
            <a:ext cx="3940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…a primary or secondary resource used for academic research or assignments in a higher education setting. </a:t>
            </a:r>
            <a:endParaRPr b="1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291150" y="334050"/>
            <a:ext cx="29340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7075" y="1255825"/>
            <a:ext cx="3675300" cy="12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Go to Twitter.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Enter the name of an activist, organization or educational/governmental institution.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31"/>
          <p:cNvCxnSpPr/>
          <p:nvPr/>
        </p:nvCxnSpPr>
        <p:spPr>
          <a:xfrm flipH="1" rot="10800000">
            <a:off x="6805299" y="540952"/>
            <a:ext cx="143700" cy="377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1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31"/>
          <p:cNvCxnSpPr>
            <a:endCxn id="184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31"/>
          <p:cNvSpPr txBox="1"/>
          <p:nvPr>
            <p:ph idx="2" type="body"/>
          </p:nvPr>
        </p:nvSpPr>
        <p:spPr>
          <a:xfrm>
            <a:off x="3849550" y="308125"/>
            <a:ext cx="5103600" cy="305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ossible search ideas: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◎"/>
            </a:pPr>
            <a:r>
              <a:rPr lang="en" sz="18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Pinar Sinopoulos-Lloyd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Queer Nature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◎"/>
            </a:pPr>
            <a:r>
              <a:rPr lang="en" sz="18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Quannah Chasinghorse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Indigenous rights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◎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Rachel E. Cargle, anti-racism teacher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◎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Peppermint, Black Trans Lives Matter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◎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Judith Heumann, Disability Advocate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◎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Sustainable Agriculture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◎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Save the Rhinos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291150" y="2733500"/>
            <a:ext cx="32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3849550" y="3817200"/>
            <a:ext cx="5014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JAMBOARD: </a:t>
            </a:r>
            <a:r>
              <a:rPr lang="en" sz="24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https://tinyurl.com/3wksm97m</a:t>
            </a:r>
            <a:endParaRPr sz="2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idx="4294967295" type="ctrTitle"/>
          </p:nvPr>
        </p:nvSpPr>
        <p:spPr>
          <a:xfrm>
            <a:off x="1311600" y="1836025"/>
            <a:ext cx="6520800" cy="117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Times New Roman"/>
                <a:ea typeface="Times New Roman"/>
                <a:cs typeface="Times New Roman"/>
                <a:sym typeface="Times New Roman"/>
              </a:rPr>
              <a:t>Findings from Our Study</a:t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4" name="Google Shape;194;p32"/>
          <p:cNvCxnSpPr/>
          <p:nvPr/>
        </p:nvCxnSpPr>
        <p:spPr>
          <a:xfrm flipH="1" rot="10800000">
            <a:off x="6805299" y="540952"/>
            <a:ext cx="143700" cy="377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32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32"/>
          <p:cNvCxnSpPr>
            <a:endCxn id="19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arison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A54FF"/>
      </a:accent1>
      <a:accent2>
        <a:srgbClr val="9682FF"/>
      </a:accent2>
      <a:accent3>
        <a:srgbClr val="BDBBEB"/>
      </a:accent3>
      <a:accent4>
        <a:srgbClr val="03DAC4"/>
      </a:accent4>
      <a:accent5>
        <a:srgbClr val="66FFF7"/>
      </a:accent5>
      <a:accent6>
        <a:srgbClr val="00A79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